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65" r:id="rId3"/>
    <p:sldId id="278" r:id="rId4"/>
    <p:sldId id="279" r:id="rId5"/>
    <p:sldId id="280" r:id="rId6"/>
    <p:sldId id="282" r:id="rId7"/>
    <p:sldId id="281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2ACB"/>
    <a:srgbClr val="379EF3"/>
    <a:srgbClr val="169A5D"/>
    <a:srgbClr val="C6A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7"/>
    <p:restoredTop sz="94680"/>
  </p:normalViewPr>
  <p:slideViewPr>
    <p:cSldViewPr snapToGrid="0" snapToObjects="1">
      <p:cViewPr varScale="1">
        <p:scale>
          <a:sx n="105" d="100"/>
          <a:sy n="105" d="100"/>
        </p:scale>
        <p:origin x="1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안녕하십니까 저희는 번역기 성능 향상을 주제로 공프기를 진행 중인 허재무, 김준태, 김주환, 김정희입니다. 번역기 성능 향상을 위해 자모 단위 번역과 높임말, 낮춤말 변환을 계획하고 있습니다.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그럼 jamo단위 변환부터 설명드리도록 하겠습니다.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9087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4590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689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728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898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bg>
      <p:bgPr>
        <a:solidFill>
          <a:schemeClr val="accent1">
            <a:hueOff val="369924"/>
            <a:lumOff val="-3081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>
                <a:solidFill>
                  <a:srgbClr val="FFFFFF"/>
                </a:solidFill>
              </a:defRPr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rgbClr val="004D80"/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rgbClr val="004D80"/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rgbClr val="004D80"/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rgbClr val="004D80"/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rgbClr val="004D80"/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사실 정보</a:t>
            </a:r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파란 하늘을 배경으로 아래에서 올려다본 열기구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열기구의 윗부분을 위에서 근접 촬영한 사진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파란 하늘을 배경으로 아래에서 올려다본 열기구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파란 하늘을 배경으로 아래에서 올려다본 열기구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열기구의 윗부분을 위에서 근접 촬영한 사진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프레젠테이션 제목</a:t>
            </a:r>
          </a:p>
        </p:txBody>
      </p:sp>
      <p:sp>
        <p:nvSpPr>
          <p:cNvPr id="23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열기구를 아래에서 근접 촬영한 사진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6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파란 하늘을 배경으로 아래에서 올려다본 열기구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bg>
      <p:bgPr>
        <a:solidFill>
          <a:schemeClr val="accent1">
            <a:hueOff val="369924"/>
            <a:lumOff val="-3081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의제 부제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4D8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4D8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4D8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4D8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4D8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4D8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4D8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4D8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4D8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허재무, 김준태, 김주환, 김정희   2021.11.5(금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/>
          <a:p>
            <a:r>
              <a:rPr sz="4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허재무</a:t>
            </a:r>
            <a:r>
              <a:rPr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sz="4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김준태</a:t>
            </a:r>
            <a:r>
              <a:rPr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sz="4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김주환</a:t>
            </a:r>
            <a:r>
              <a:rPr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sz="4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김정희</a:t>
            </a:r>
            <a:r>
              <a:rPr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   2021.11.</a:t>
            </a:r>
            <a:r>
              <a:rPr 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16</a:t>
            </a:r>
            <a:r>
              <a:rPr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sz="4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금</a:t>
            </a:r>
            <a:r>
              <a:rPr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</a:p>
        </p:txBody>
      </p:sp>
      <p:sp>
        <p:nvSpPr>
          <p:cNvPr id="152" name="공학 프로젝트 기획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167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공학</a:t>
            </a:r>
            <a:r>
              <a:rPr sz="167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sz="167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프로젝트</a:t>
            </a:r>
            <a:r>
              <a:rPr sz="167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sz="167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기획</a:t>
            </a:r>
            <a:endParaRPr sz="167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sz="167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번역기</a:t>
            </a:r>
            <a:r>
              <a:rPr sz="167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sz="167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성능</a:t>
            </a:r>
            <a:r>
              <a:rPr sz="167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sz="167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향상</a:t>
            </a:r>
            <a:endParaRPr sz="167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53" name="자모 단위 변환 &amp; 높임말, 낮춤말 변환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72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자모</a:t>
            </a:r>
            <a:r>
              <a:rPr sz="72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sz="72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단위</a:t>
            </a:r>
            <a:r>
              <a:rPr sz="72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sz="72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변환</a:t>
            </a:r>
            <a:r>
              <a:rPr sz="7200" dirty="0">
                <a:latin typeface="BM JUA OTF" panose="02020603020101020101" pitchFamily="18" charset="-127"/>
                <a:ea typeface="BM JUA OTF" panose="02020603020101020101" pitchFamily="18" charset="-127"/>
              </a:rPr>
              <a:t> &amp; </a:t>
            </a:r>
            <a:r>
              <a:rPr sz="72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높임말</a:t>
            </a:r>
            <a:r>
              <a:rPr sz="72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sz="72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낮춤말</a:t>
            </a:r>
            <a:r>
              <a:rPr sz="72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sz="72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변환</a:t>
            </a:r>
            <a:endParaRPr sz="7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Jamo 단위 변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6700" dirty="0">
                <a:latin typeface="BM JUA OTF" panose="02020603020101020101" pitchFamily="18" charset="-127"/>
                <a:ea typeface="BM JUA OTF" panose="02020603020101020101" pitchFamily="18" charset="-127"/>
              </a:rPr>
              <a:t>Optimizer </a:t>
            </a:r>
            <a:r>
              <a:rPr lang="ko-KR" altLang="en-US" sz="16700" dirty="0">
                <a:latin typeface="BM JUA OTF" panose="02020603020101020101" pitchFamily="18" charset="-127"/>
                <a:ea typeface="BM JUA OTF" panose="02020603020101020101" pitchFamily="18" charset="-127"/>
              </a:rPr>
              <a:t>변경</a:t>
            </a:r>
            <a:endParaRPr sz="167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번역기 설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365188">
              <a:defRPr sz="8245" spc="-164"/>
            </a:lvl1pPr>
          </a:lstStyle>
          <a:p>
            <a:r>
              <a:rPr lang="en-US" sz="9600" dirty="0">
                <a:latin typeface="BM JUA OTF" panose="02020603020101020101" pitchFamily="18" charset="-127"/>
                <a:ea typeface="BM JUA OTF" panose="02020603020101020101" pitchFamily="18" charset="-127"/>
              </a:rPr>
              <a:t>Optimizer </a:t>
            </a:r>
            <a:r>
              <a:rPr lang="ko-KR" altLang="en-US" sz="9600" dirty="0">
                <a:latin typeface="BM JUA OTF" panose="02020603020101020101" pitchFamily="18" charset="-127"/>
                <a:ea typeface="BM JUA OTF" panose="02020603020101020101" pitchFamily="18" charset="-127"/>
              </a:rPr>
              <a:t>변경</a:t>
            </a:r>
            <a:endParaRPr sz="9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59" name="-단계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r>
              <a:rPr lang="en-US" altLang="ko-Kore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-optimizer(</a:t>
            </a:r>
            <a:r>
              <a:rPr lang="en-US" altLang="ko-Kore-KR" sz="5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DiffGrad</a:t>
            </a:r>
            <a:r>
              <a:rPr lang="en-US" altLang="ko-Kore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EBE4382-0DE0-974A-8582-2D0CFD3F6F30}"/>
              </a:ext>
            </a:extLst>
          </p:cNvPr>
          <p:cNvGrpSpPr>
            <a:grpSpLocks noChangeAspect="1"/>
          </p:cNvGrpSpPr>
          <p:nvPr/>
        </p:nvGrpSpPr>
        <p:grpSpPr>
          <a:xfrm>
            <a:off x="8577704" y="3555849"/>
            <a:ext cx="11437496" cy="9552216"/>
            <a:chOff x="7668509" y="3260873"/>
            <a:chExt cx="9046972" cy="755573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C99CE33-C84E-224A-857E-7E45CFED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509" y="3260873"/>
              <a:ext cx="9046972" cy="372715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4B5644B-AF3D-644F-B9F7-4C3F10C64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509" y="7066222"/>
              <a:ext cx="9046972" cy="375038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96BCBF1-E1F6-C649-A4BA-04B85341648D}"/>
              </a:ext>
            </a:extLst>
          </p:cNvPr>
          <p:cNvSpPr txBox="1"/>
          <p:nvPr/>
        </p:nvSpPr>
        <p:spPr>
          <a:xfrm>
            <a:off x="3086101" y="7075230"/>
            <a:ext cx="4254500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ko-KR" altLang="en-US" sz="2800" dirty="0">
                <a:solidFill>
                  <a:srgbClr val="AB2AC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보라 </a:t>
            </a:r>
            <a:r>
              <a:rPr lang="en-US" altLang="ko-KR" sz="2800" dirty="0">
                <a:solidFill>
                  <a:srgbClr val="AB2AC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AB2AC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ore-KR" sz="2800" dirty="0">
                <a:solidFill>
                  <a:srgbClr val="AB2AC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Adam</a:t>
            </a:r>
          </a:p>
          <a:p>
            <a:endParaRPr lang="en-US" altLang="ko-KR" sz="2800" dirty="0">
              <a:solidFill>
                <a:srgbClr val="AB2AC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800" dirty="0">
              <a:solidFill>
                <a:srgbClr val="379EF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파랑 </a:t>
            </a:r>
            <a:r>
              <a:rPr lang="en-US" altLang="ko-KR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800" dirty="0" err="1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DiffGrad</a:t>
            </a:r>
            <a:endParaRPr lang="en-US" altLang="ko-KR" sz="2800" dirty="0">
              <a:solidFill>
                <a:srgbClr val="379EF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0017C-6D99-2C4D-B1AA-E05A6C9F559A}"/>
              </a:ext>
            </a:extLst>
          </p:cNvPr>
          <p:cNvSpPr txBox="1"/>
          <p:nvPr/>
        </p:nvSpPr>
        <p:spPr>
          <a:xfrm>
            <a:off x="3086101" y="9372965"/>
            <a:ext cx="4291584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ore-KR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Adam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 성능이 더 좋은 것으로 보이나 조금 더 관찰할 필요가 있다고 생각이 됩니다</a:t>
            </a:r>
            <a:r>
              <a:rPr lang="en-US" altLang="ko-KR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ore-KR" altLang="en-US" sz="2800" dirty="0">
              <a:solidFill>
                <a:schemeClr val="bg2">
                  <a:lumMod val="10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88395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599B554-7E23-A140-9AC7-E6DC0C5E87C9}"/>
              </a:ext>
            </a:extLst>
          </p:cNvPr>
          <p:cNvGrpSpPr>
            <a:grpSpLocks noChangeAspect="1"/>
          </p:cNvGrpSpPr>
          <p:nvPr/>
        </p:nvGrpSpPr>
        <p:grpSpPr>
          <a:xfrm>
            <a:off x="8827132" y="3411336"/>
            <a:ext cx="11437496" cy="9552216"/>
            <a:chOff x="7668509" y="3260873"/>
            <a:chExt cx="9046972" cy="755573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BFFF84-DA53-0C46-8294-F57AB24CE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509" y="7066222"/>
              <a:ext cx="9046972" cy="375038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360B6A6-A377-1C40-A20A-41E8A37BA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509" y="3260873"/>
              <a:ext cx="9046972" cy="3727155"/>
            </a:xfrm>
            <a:prstGeom prst="rect">
              <a:avLst/>
            </a:prstGeom>
          </p:spPr>
        </p:pic>
      </p:grpSp>
      <p:sp>
        <p:nvSpPr>
          <p:cNvPr id="158" name="번역기 설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365188">
              <a:defRPr sz="8245" spc="-164"/>
            </a:lvl1pPr>
          </a:lstStyle>
          <a:p>
            <a:r>
              <a:rPr lang="en-US" sz="9600" dirty="0">
                <a:latin typeface="BM JUA OTF" panose="02020603020101020101" pitchFamily="18" charset="-127"/>
                <a:ea typeface="BM JUA OTF" panose="02020603020101020101" pitchFamily="18" charset="-127"/>
              </a:rPr>
              <a:t>Optimizer </a:t>
            </a:r>
            <a:r>
              <a:rPr lang="ko-KR" altLang="en-US" sz="9600" dirty="0">
                <a:latin typeface="BM JUA OTF" panose="02020603020101020101" pitchFamily="18" charset="-127"/>
                <a:ea typeface="BM JUA OTF" panose="02020603020101020101" pitchFamily="18" charset="-127"/>
              </a:rPr>
              <a:t>변경</a:t>
            </a:r>
            <a:endParaRPr sz="9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59" name="-단계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r>
              <a:rPr lang="en-US" altLang="ko-Kore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-optimizer</a:t>
            </a:r>
            <a:r>
              <a:rPr lang="en-US" altLang="ko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en-US" altLang="ko-KR" sz="5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AdamP</a:t>
            </a:r>
            <a:r>
              <a:rPr lang="en-US" altLang="ko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9EB088-4D9E-6D44-9EA4-0CBF0438B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132" y="3411335"/>
            <a:ext cx="11462744" cy="4711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542C8C-E535-B94E-B6B1-A8D768902D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132" y="8222189"/>
            <a:ext cx="11452340" cy="4711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C28430-7DD7-2949-8AB2-5A70290A7C66}"/>
              </a:ext>
            </a:extLst>
          </p:cNvPr>
          <p:cNvSpPr txBox="1"/>
          <p:nvPr/>
        </p:nvSpPr>
        <p:spPr>
          <a:xfrm>
            <a:off x="3086101" y="7075230"/>
            <a:ext cx="4254500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ko-KR" altLang="en-US" sz="2800" dirty="0">
                <a:solidFill>
                  <a:srgbClr val="AB2AC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보라 </a:t>
            </a:r>
            <a:r>
              <a:rPr lang="en-US" altLang="ko-KR" sz="2800" dirty="0">
                <a:solidFill>
                  <a:srgbClr val="AB2AC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 </a:t>
            </a:r>
            <a:r>
              <a:rPr lang="en-US" altLang="ko-Kore-KR" sz="2800" dirty="0">
                <a:solidFill>
                  <a:srgbClr val="AB2AC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Adam</a:t>
            </a:r>
          </a:p>
          <a:p>
            <a:endParaRPr lang="en-US" altLang="ko-KR" sz="2800" dirty="0">
              <a:solidFill>
                <a:srgbClr val="AB2AC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800" dirty="0">
              <a:solidFill>
                <a:srgbClr val="379EF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파랑 </a:t>
            </a:r>
            <a:r>
              <a:rPr lang="en-US" altLang="ko-KR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800" dirty="0" err="1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AdamP</a:t>
            </a:r>
            <a:endParaRPr lang="en-US" altLang="ko-KR" sz="2800" dirty="0">
              <a:solidFill>
                <a:srgbClr val="379EF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F3E37-98FD-B44D-9CC1-7D2442B18F9A}"/>
              </a:ext>
            </a:extLst>
          </p:cNvPr>
          <p:cNvSpPr txBox="1"/>
          <p:nvPr/>
        </p:nvSpPr>
        <p:spPr>
          <a:xfrm>
            <a:off x="3086101" y="9372965"/>
            <a:ext cx="4291584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ore-KR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Adam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 성능이 더 좋은 것으로 보이나 조금 더 관찰할 필요가 있다고 생각이 됩니다</a:t>
            </a:r>
            <a:r>
              <a:rPr lang="en-US" altLang="ko-KR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ore-KR" altLang="en-US" sz="2800" dirty="0">
              <a:solidFill>
                <a:schemeClr val="bg2">
                  <a:lumMod val="10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99239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8600583-967E-BA41-9A36-C289EC886249}"/>
              </a:ext>
            </a:extLst>
          </p:cNvPr>
          <p:cNvGrpSpPr>
            <a:grpSpLocks noChangeAspect="1"/>
          </p:cNvGrpSpPr>
          <p:nvPr/>
        </p:nvGrpSpPr>
        <p:grpSpPr>
          <a:xfrm>
            <a:off x="8577704" y="3555849"/>
            <a:ext cx="11437496" cy="9552216"/>
            <a:chOff x="7668509" y="3260873"/>
            <a:chExt cx="9046972" cy="755573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B17D9B2-4F89-3D41-AF45-645FBBE82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509" y="3260873"/>
              <a:ext cx="9046972" cy="372715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1184C03-192D-AB4F-A04E-00672245B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509" y="7066222"/>
              <a:ext cx="9046972" cy="3750381"/>
            </a:xfrm>
            <a:prstGeom prst="rect">
              <a:avLst/>
            </a:prstGeom>
          </p:spPr>
        </p:pic>
      </p:grpSp>
      <p:sp>
        <p:nvSpPr>
          <p:cNvPr id="158" name="번역기 설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365188">
              <a:defRPr sz="8245" spc="-164"/>
            </a:lvl1pPr>
          </a:lstStyle>
          <a:p>
            <a:r>
              <a:rPr lang="en-US" sz="9600" dirty="0">
                <a:latin typeface="BM JUA OTF" panose="02020603020101020101" pitchFamily="18" charset="-127"/>
                <a:ea typeface="BM JUA OTF" panose="02020603020101020101" pitchFamily="18" charset="-127"/>
              </a:rPr>
              <a:t>Optimizer </a:t>
            </a:r>
            <a:r>
              <a:rPr lang="ko-KR" altLang="en-US" sz="9600" dirty="0">
                <a:latin typeface="BM JUA OTF" panose="02020603020101020101" pitchFamily="18" charset="-127"/>
                <a:ea typeface="BM JUA OTF" panose="02020603020101020101" pitchFamily="18" charset="-127"/>
              </a:rPr>
              <a:t>변경</a:t>
            </a:r>
            <a:endParaRPr sz="9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59" name="-단계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r>
              <a:rPr lang="en-US" altLang="ko-Kore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-optimizer</a:t>
            </a:r>
            <a:r>
              <a:rPr lang="en-US" altLang="ko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en-US" altLang="ko-KR" sz="5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AdaBelief</a:t>
            </a:r>
            <a:r>
              <a:rPr lang="en-US" altLang="ko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1ADB9-ABAC-C944-8C08-D7ADA0AC458C}"/>
              </a:ext>
            </a:extLst>
          </p:cNvPr>
          <p:cNvSpPr txBox="1"/>
          <p:nvPr/>
        </p:nvSpPr>
        <p:spPr>
          <a:xfrm>
            <a:off x="4865604" y="11468100"/>
            <a:ext cx="1465278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파랑</a:t>
            </a:r>
            <a:r>
              <a:rPr lang="en-US" altLang="ko-KR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-</a:t>
            </a:r>
            <a:r>
              <a:rPr lang="ko-KR" altLang="en-US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SGDW</a:t>
            </a:r>
            <a:r>
              <a:rPr lang="en-US" altLang="ko-Kore-KR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	</a:t>
            </a:r>
            <a:r>
              <a:rPr kumimoji="0" lang="ko-KR" altLang="en-US" sz="2800" b="0" i="0" u="none" strike="noStrike" cap="none" spc="0" normalizeH="0" baseline="0" dirty="0">
                <a:ln>
                  <a:noFill/>
                </a:ln>
                <a:solidFill>
                  <a:srgbClr val="AB2ACB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 Neue"/>
              </a:rPr>
              <a:t>보라 </a:t>
            </a: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AB2ACB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 Neue"/>
              </a:rPr>
              <a:t>-</a:t>
            </a:r>
            <a:r>
              <a:rPr kumimoji="0" lang="ko-KR" altLang="en-US" sz="2800" b="0" i="0" u="none" strike="noStrike" cap="none" spc="0" normalizeH="0" baseline="0" dirty="0">
                <a:ln>
                  <a:noFill/>
                </a:ln>
                <a:solidFill>
                  <a:srgbClr val="AB2ACB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 Neue"/>
              </a:rPr>
              <a:t> </a:t>
            </a:r>
            <a:r>
              <a:rPr kumimoji="0" lang="en-US" altLang="ko-Kore-KR" sz="2800" b="0" i="0" u="none" strike="noStrike" cap="none" spc="0" normalizeH="0" baseline="0" dirty="0">
                <a:ln>
                  <a:noFill/>
                </a:ln>
                <a:solidFill>
                  <a:srgbClr val="AB2ACB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 Neue"/>
              </a:rPr>
              <a:t>Adam</a:t>
            </a:r>
            <a:endParaRPr kumimoji="0" lang="ko-Kore-KR" altLang="en-US" sz="2800" b="0" i="0" u="none" strike="noStrike" cap="none" spc="0" normalizeH="0" baseline="0" dirty="0">
              <a:ln>
                <a:noFill/>
              </a:ln>
              <a:solidFill>
                <a:srgbClr val="AB2ACB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 Neue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162E0E-D84C-3B47-8E8A-F5AAD392EE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04" y="3555849"/>
            <a:ext cx="11437496" cy="47223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AD6209-829D-6A4D-9731-759155989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04" y="8366703"/>
            <a:ext cx="11437496" cy="47180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5631AE-3B0C-EE49-A279-7240B9B41AF0}"/>
              </a:ext>
            </a:extLst>
          </p:cNvPr>
          <p:cNvSpPr txBox="1"/>
          <p:nvPr/>
        </p:nvSpPr>
        <p:spPr>
          <a:xfrm>
            <a:off x="3086101" y="7075230"/>
            <a:ext cx="4254500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ko-KR" altLang="en-US" sz="2800" dirty="0">
                <a:solidFill>
                  <a:srgbClr val="AB2AC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보라 </a:t>
            </a:r>
            <a:r>
              <a:rPr lang="en-US" altLang="ko-KR" sz="2800" dirty="0">
                <a:solidFill>
                  <a:srgbClr val="AB2AC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 </a:t>
            </a:r>
            <a:r>
              <a:rPr lang="en-US" altLang="ko-Kore-KR" sz="2800" dirty="0">
                <a:solidFill>
                  <a:srgbClr val="AB2AC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Adam</a:t>
            </a:r>
          </a:p>
          <a:p>
            <a:endParaRPr lang="en-US" altLang="ko-KR" sz="2800" dirty="0">
              <a:solidFill>
                <a:srgbClr val="AB2AC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800" dirty="0">
              <a:solidFill>
                <a:srgbClr val="379EF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파랑 </a:t>
            </a:r>
            <a:r>
              <a:rPr lang="en-US" altLang="ko-KR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800" dirty="0" err="1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AdaBelief</a:t>
            </a:r>
            <a:endParaRPr lang="en-US" altLang="ko-KR" sz="2800" dirty="0">
              <a:solidFill>
                <a:srgbClr val="379EF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CB6950-8FBD-1447-8610-C1387CEEE280}"/>
              </a:ext>
            </a:extLst>
          </p:cNvPr>
          <p:cNvSpPr txBox="1"/>
          <p:nvPr/>
        </p:nvSpPr>
        <p:spPr>
          <a:xfrm>
            <a:off x="3086101" y="9588408"/>
            <a:ext cx="429158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ore-KR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Adam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 성능이 더 좋은 것으로 보이며 종료하였습니다</a:t>
            </a:r>
            <a:r>
              <a:rPr lang="en-US" altLang="ko-KR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ore-KR" altLang="en-US" sz="2800" dirty="0">
              <a:solidFill>
                <a:schemeClr val="bg2">
                  <a:lumMod val="10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81771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CD32065-7CC6-1B48-9B3D-45ED971BC952}"/>
              </a:ext>
            </a:extLst>
          </p:cNvPr>
          <p:cNvGrpSpPr>
            <a:grpSpLocks noChangeAspect="1"/>
          </p:cNvGrpSpPr>
          <p:nvPr/>
        </p:nvGrpSpPr>
        <p:grpSpPr>
          <a:xfrm>
            <a:off x="8577704" y="3555849"/>
            <a:ext cx="11437496" cy="9552216"/>
            <a:chOff x="7668509" y="3260873"/>
            <a:chExt cx="9046972" cy="755573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96B852C-8730-534E-BAC9-6A10C5E64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509" y="3260873"/>
              <a:ext cx="9046972" cy="372715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67EC55-391C-CE43-A523-529DE2031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509" y="7066222"/>
              <a:ext cx="9046972" cy="3750381"/>
            </a:xfrm>
            <a:prstGeom prst="rect">
              <a:avLst/>
            </a:prstGeom>
          </p:spPr>
        </p:pic>
      </p:grpSp>
      <p:sp>
        <p:nvSpPr>
          <p:cNvPr id="158" name="번역기 설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365188">
              <a:defRPr sz="8245" spc="-164"/>
            </a:lvl1pPr>
          </a:lstStyle>
          <a:p>
            <a:r>
              <a:rPr lang="en-US" sz="9600" dirty="0">
                <a:latin typeface="BM JUA OTF" panose="02020603020101020101" pitchFamily="18" charset="-127"/>
                <a:ea typeface="BM JUA OTF" panose="02020603020101020101" pitchFamily="18" charset="-127"/>
              </a:rPr>
              <a:t>Optimizer </a:t>
            </a:r>
            <a:r>
              <a:rPr lang="ko-KR" altLang="en-US" sz="9600" dirty="0">
                <a:latin typeface="BM JUA OTF" panose="02020603020101020101" pitchFamily="18" charset="-127"/>
                <a:ea typeface="BM JUA OTF" panose="02020603020101020101" pitchFamily="18" charset="-127"/>
              </a:rPr>
              <a:t>변경</a:t>
            </a:r>
            <a:endParaRPr sz="9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59" name="-단계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r>
              <a:rPr lang="en-US" altLang="ko-Kore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-optimizer(</a:t>
            </a:r>
            <a:r>
              <a:rPr lang="en-US" altLang="ko-Kore-KR" sz="5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Angulargrad</a:t>
            </a:r>
            <a:r>
              <a:rPr lang="en-US" altLang="ko-Kore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1ADB9-ABAC-C944-8C08-D7ADA0AC458C}"/>
              </a:ext>
            </a:extLst>
          </p:cNvPr>
          <p:cNvSpPr txBox="1"/>
          <p:nvPr/>
        </p:nvSpPr>
        <p:spPr>
          <a:xfrm>
            <a:off x="4865604" y="11468100"/>
            <a:ext cx="1465278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파랑</a:t>
            </a:r>
            <a:r>
              <a:rPr lang="en-US" altLang="ko-KR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-</a:t>
            </a:r>
            <a:r>
              <a:rPr lang="ko-KR" altLang="en-US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SGDW</a:t>
            </a:r>
            <a:r>
              <a:rPr lang="en-US" altLang="ko-Kore-KR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	</a:t>
            </a:r>
            <a:r>
              <a:rPr kumimoji="0" lang="ko-KR" altLang="en-US" sz="2800" b="0" i="0" u="none" strike="noStrike" cap="none" spc="0" normalizeH="0" baseline="0" dirty="0">
                <a:ln>
                  <a:noFill/>
                </a:ln>
                <a:solidFill>
                  <a:srgbClr val="AB2ACB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 Neue"/>
              </a:rPr>
              <a:t>보라 </a:t>
            </a: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AB2ACB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 Neue"/>
              </a:rPr>
              <a:t>-</a:t>
            </a:r>
            <a:r>
              <a:rPr kumimoji="0" lang="ko-KR" altLang="en-US" sz="2800" b="0" i="0" u="none" strike="noStrike" cap="none" spc="0" normalizeH="0" baseline="0" dirty="0">
                <a:ln>
                  <a:noFill/>
                </a:ln>
                <a:solidFill>
                  <a:srgbClr val="AB2ACB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 Neue"/>
              </a:rPr>
              <a:t> </a:t>
            </a:r>
            <a:r>
              <a:rPr kumimoji="0" lang="en-US" altLang="ko-Kore-KR" sz="2800" b="0" i="0" u="none" strike="noStrike" cap="none" spc="0" normalizeH="0" baseline="0" dirty="0">
                <a:ln>
                  <a:noFill/>
                </a:ln>
                <a:solidFill>
                  <a:srgbClr val="AB2ACB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 Neue"/>
              </a:rPr>
              <a:t>Adam</a:t>
            </a:r>
            <a:endParaRPr kumimoji="0" lang="ko-Kore-KR" altLang="en-US" sz="2800" b="0" i="0" u="none" strike="noStrike" cap="none" spc="0" normalizeH="0" baseline="0" dirty="0">
              <a:ln>
                <a:noFill/>
              </a:ln>
              <a:solidFill>
                <a:srgbClr val="AB2ACB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 Neue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467609-AC6B-6142-B393-5BEFCE78D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04" y="3555849"/>
            <a:ext cx="11441940" cy="4711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E0569C-1930-EF47-8F5D-B30A8C43A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04" y="8366703"/>
            <a:ext cx="11456829" cy="4711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A74C4D-5DC1-A84F-9CB1-5A8ACEAFE30D}"/>
              </a:ext>
            </a:extLst>
          </p:cNvPr>
          <p:cNvSpPr txBox="1"/>
          <p:nvPr/>
        </p:nvSpPr>
        <p:spPr>
          <a:xfrm>
            <a:off x="3086101" y="7075230"/>
            <a:ext cx="4254500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ko-KR" altLang="en-US" sz="2800" dirty="0">
                <a:solidFill>
                  <a:srgbClr val="AB2AC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보라 </a:t>
            </a:r>
            <a:r>
              <a:rPr lang="en-US" altLang="ko-KR" sz="2800" dirty="0">
                <a:solidFill>
                  <a:srgbClr val="AB2AC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 </a:t>
            </a:r>
            <a:r>
              <a:rPr lang="en-US" altLang="ko-Kore-KR" sz="2800" dirty="0">
                <a:solidFill>
                  <a:srgbClr val="AB2ACB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Adam</a:t>
            </a:r>
          </a:p>
          <a:p>
            <a:endParaRPr lang="en-US" altLang="ko-KR" sz="2800" dirty="0">
              <a:solidFill>
                <a:srgbClr val="AB2ACB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800" dirty="0">
              <a:solidFill>
                <a:srgbClr val="379EF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파랑 </a:t>
            </a:r>
            <a:r>
              <a:rPr lang="en-US" altLang="ko-KR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800" dirty="0" err="1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Angulargrad</a:t>
            </a:r>
            <a:endParaRPr lang="en-US" altLang="ko-KR" sz="2800" dirty="0">
              <a:solidFill>
                <a:srgbClr val="379EF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7CEB29-C329-474D-AC6A-516428ABE048}"/>
              </a:ext>
            </a:extLst>
          </p:cNvPr>
          <p:cNvSpPr txBox="1"/>
          <p:nvPr/>
        </p:nvSpPr>
        <p:spPr>
          <a:xfrm>
            <a:off x="1903985" y="9091120"/>
            <a:ext cx="6618731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성능 상으로는 비슷한 것으로 보이나 </a:t>
            </a:r>
            <a:r>
              <a:rPr lang="en-US" altLang="ko-KR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Adam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은 </a:t>
            </a:r>
            <a:r>
              <a:rPr lang="en-US" altLang="ko-KR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8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일만에 해당 </a:t>
            </a:r>
            <a:r>
              <a:rPr lang="en-US" altLang="ko-KR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bleu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score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가 나온 반면 </a:t>
            </a:r>
            <a:r>
              <a:rPr lang="en-US" altLang="ko-KR" sz="2800" dirty="0" err="1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Angulargrad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는 </a:t>
            </a:r>
            <a:r>
              <a:rPr lang="en-US" altLang="ko-KR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16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일 만에 </a:t>
            </a:r>
            <a:r>
              <a:rPr lang="en-US" altLang="ko-KR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Adam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과 비슷한 </a:t>
            </a:r>
            <a:r>
              <a:rPr lang="en-US" altLang="ko-KR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bleu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score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에 도달하는 것을 볼 수 있습니다</a:t>
            </a:r>
            <a:r>
              <a:rPr lang="en-US" altLang="ko-KR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marR="0" indent="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고로 </a:t>
            </a:r>
            <a:r>
              <a:rPr lang="en-US" altLang="ko-KR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Adam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을 사용하는 것이 더 좋다고 판단이 됩니다</a:t>
            </a:r>
            <a:r>
              <a:rPr lang="en-US" altLang="ko-KR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ore-KR" altLang="en-US" sz="2800" dirty="0">
              <a:solidFill>
                <a:schemeClr val="bg2">
                  <a:lumMod val="10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69277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번역기 설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365188">
              <a:defRPr sz="8245" spc="-164"/>
            </a:lvl1pPr>
          </a:lstStyle>
          <a:p>
            <a:r>
              <a:rPr lang="en-US" sz="9600" dirty="0">
                <a:latin typeface="BM JUA OTF" panose="02020603020101020101" pitchFamily="18" charset="-127"/>
                <a:ea typeface="BM JUA OTF" panose="02020603020101020101" pitchFamily="18" charset="-127"/>
              </a:rPr>
              <a:t>Optimizer </a:t>
            </a:r>
            <a:r>
              <a:rPr lang="ko-KR" altLang="en-US" sz="9600" dirty="0">
                <a:latin typeface="BM JUA OTF" panose="02020603020101020101" pitchFamily="18" charset="-127"/>
                <a:ea typeface="BM JUA OTF" panose="02020603020101020101" pitchFamily="18" charset="-127"/>
              </a:rPr>
              <a:t>변경</a:t>
            </a:r>
            <a:endParaRPr sz="9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59" name="-단계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r>
              <a:rPr lang="en-US" altLang="ko-Kore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-optimizer(Lamb)</a:t>
            </a:r>
            <a:endParaRPr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1ADB9-ABAC-C944-8C08-D7ADA0AC458C}"/>
              </a:ext>
            </a:extLst>
          </p:cNvPr>
          <p:cNvSpPr txBox="1"/>
          <p:nvPr/>
        </p:nvSpPr>
        <p:spPr>
          <a:xfrm>
            <a:off x="4865604" y="11468100"/>
            <a:ext cx="1465278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ko-KR" altLang="en-US" sz="2800" b="0" i="0" u="none" strike="noStrike" cap="none" spc="0" normalizeH="0" baseline="0" dirty="0">
                <a:ln>
                  <a:noFill/>
                </a:ln>
                <a:solidFill>
                  <a:srgbClr val="AB2ACB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 Neue"/>
              </a:rPr>
              <a:t>보라 </a:t>
            </a: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AB2ACB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 Neue"/>
              </a:rPr>
              <a:t>–</a:t>
            </a:r>
            <a:r>
              <a:rPr kumimoji="0" lang="ko-KR" altLang="en-US" sz="2800" b="0" i="0" u="none" strike="noStrike" cap="none" spc="0" normalizeH="0" baseline="0" dirty="0">
                <a:ln>
                  <a:noFill/>
                </a:ln>
                <a:solidFill>
                  <a:srgbClr val="AB2ACB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 Neue"/>
              </a:rPr>
              <a:t> </a:t>
            </a:r>
            <a:r>
              <a:rPr kumimoji="0" lang="en-US" altLang="ko-Kore-KR" sz="2800" b="0" i="0" u="none" strike="noStrike" cap="none" spc="0" normalizeH="0" baseline="0" dirty="0">
                <a:ln>
                  <a:noFill/>
                </a:ln>
                <a:solidFill>
                  <a:srgbClr val="AB2ACB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 Neue"/>
              </a:rPr>
              <a:t>Adam		</a:t>
            </a:r>
            <a:r>
              <a:rPr lang="ko-KR" altLang="en-US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파랑</a:t>
            </a:r>
            <a:r>
              <a:rPr lang="en-US" altLang="ko-KR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-</a:t>
            </a:r>
            <a:r>
              <a:rPr lang="ko-KR" altLang="en-US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379EF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Lamb</a:t>
            </a:r>
            <a:endParaRPr kumimoji="0" lang="ko-Kore-KR" altLang="en-US" sz="2800" b="0" i="0" u="none" strike="noStrike" cap="none" spc="0" normalizeH="0" baseline="0" dirty="0">
              <a:ln>
                <a:noFill/>
              </a:ln>
              <a:solidFill>
                <a:srgbClr val="AB2ACB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 Neu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8F2F6D-F220-2948-8EE9-269ABC2ED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295" y="4340860"/>
            <a:ext cx="13995400" cy="5765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AC0B24-409C-9A4B-BBB6-B22DD46A9C55}"/>
              </a:ext>
            </a:extLst>
          </p:cNvPr>
          <p:cNvSpPr txBox="1"/>
          <p:nvPr/>
        </p:nvSpPr>
        <p:spPr>
          <a:xfrm>
            <a:off x="10046203" y="12281316"/>
            <a:ext cx="429158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ore-KR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Adam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 성능이 더 좋은 것으로 보이며 종료하였습니다</a:t>
            </a:r>
            <a:r>
              <a:rPr lang="en-US" altLang="ko-KR" sz="2800" dirty="0">
                <a:solidFill>
                  <a:schemeClr val="bg2">
                    <a:lumMod val="1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ore-KR" altLang="en-US" sz="2800" dirty="0">
              <a:solidFill>
                <a:schemeClr val="bg2">
                  <a:lumMod val="10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66870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238</Words>
  <Application>Microsoft Macintosh PowerPoint</Application>
  <PresentationFormat>사용자 지정</PresentationFormat>
  <Paragraphs>42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BM JUA OTF</vt:lpstr>
      <vt:lpstr>Helvetica Neue</vt:lpstr>
      <vt:lpstr>Helvetica Neue Medium</vt:lpstr>
      <vt:lpstr>30_BasicColor</vt:lpstr>
      <vt:lpstr>공학 프로젝트 기획 번역기 성능 향상</vt:lpstr>
      <vt:lpstr>Optimizer 변경</vt:lpstr>
      <vt:lpstr>Optimizer 변경</vt:lpstr>
      <vt:lpstr>Optimizer 변경</vt:lpstr>
      <vt:lpstr>Optimizer 변경</vt:lpstr>
      <vt:lpstr>Optimizer 변경</vt:lpstr>
      <vt:lpstr>Optimizer 변경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공학 프로젝트 기획 번역기 성능 향상</dc:title>
  <cp:lastModifiedBy>김 정희</cp:lastModifiedBy>
  <cp:revision>20</cp:revision>
  <dcterms:modified xsi:type="dcterms:W3CDTF">2021-11-30T10:19:47Z</dcterms:modified>
</cp:coreProperties>
</file>